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70" autoAdjust="0"/>
    <p:restoredTop sz="94660"/>
  </p:normalViewPr>
  <p:slideViewPr>
    <p:cSldViewPr snapToGrid="0">
      <p:cViewPr>
        <p:scale>
          <a:sx n="96" d="100"/>
          <a:sy n="96" d="100"/>
        </p:scale>
        <p:origin x="-6942" y="-11316"/>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7/18/2018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7/18/2018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428790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42129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70606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7/18/2018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2" name="Instructions"/>
          <p:cNvSpPr/>
          <p:nvPr userDrawn="1"/>
        </p:nvSpPr>
        <p:spPr>
          <a:xfrm>
            <a:off x="43891200" y="2552699"/>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a:solidFill>
                  <a:prstClr val="white">
                    <a:lumMod val="50000"/>
                  </a:prstClr>
                </a:solidFill>
                <a:latin typeface="Calibri Light" panose="020F0302020204030204" pitchFamily="34" charset="0"/>
                <a:cs typeface="Calibri" panose="020F0502020204030204" pitchFamily="34" charset="0"/>
              </a:rPr>
              <a:t>right-</a:t>
            </a:r>
            <a:r>
              <a:rPr sz="6600" dirty="0">
                <a:solidFill>
                  <a:prstClr val="white">
                    <a:lumMod val="50000"/>
                  </a:prstClr>
                </a:solidFill>
                <a:latin typeface="Calibri Light" panose="020F0302020204030204" pitchFamily="34" charset="0"/>
                <a:cs typeface="Calibri" panose="020F0502020204030204" pitchFamily="34" charset="0"/>
              </a:rPr>
              <a:t>click a picture</a:t>
            </a:r>
            <a:r>
              <a:rPr lang="en-US" sz="6600" dirty="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a:solidFill>
                  <a:prstClr val="white">
                    <a:lumMod val="50000"/>
                  </a:prstClr>
                </a:solidFill>
                <a:latin typeface="Calibri Light" panose="020F0302020204030204" pitchFamily="34" charset="0"/>
                <a:cs typeface="Calibri" panose="020F0502020204030204" pitchFamily="34" charset="0"/>
              </a:rPr>
              <a:t>esize</a:t>
            </a:r>
            <a:r>
              <a:rPr lang="en-US" sz="6600" baseline="0" dirty="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173939068"/>
      </p:ext>
    </p:extLst>
  </p:cSld>
  <p:clrMapOvr>
    <a:masterClrMapping/>
  </p:clrMapOvr>
  <p:extLst mod="1">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5011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7/18/2018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04219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AA57DF-1C19-4726-AB84-014692BAD8F5}"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03418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AA57DF-1C19-4726-AB84-014692BAD8F5}" type="datetimeFigureOut">
              <a:rPr lang="en-US" smtClean="0"/>
              <a:pPr/>
              <a:t>7/18/2018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78204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pPr/>
              <a:t>7/18/2018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55175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A57DF-1C19-4726-AB84-014692BAD8F5}" type="datetimeFigureOut">
              <a:rPr lang="en-US" smtClean="0"/>
              <a:pPr/>
              <a:t>7/18/2018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56184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17509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7/18/2018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59170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ECAA57DF-1C19-4726-AB84-014692BAD8F5}" type="datetimeFigureOut">
              <a:rPr lang="en-US" smtClean="0"/>
              <a:pPr/>
              <a:t>7/18/2018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1B4C631-C489-4C11-812F-2172FBEAE82B}" type="slidenum">
              <a:rPr lang="en-US" smtClean="0"/>
              <a:pPr/>
              <a:t>‹#›</a:t>
            </a:fld>
            <a:endParaRPr lang="en-US"/>
          </a:p>
        </p:txBody>
      </p:sp>
      <p:sp>
        <p:nvSpPr>
          <p:cNvPr id="7" name="Rectangle 6">
            <a:extLst>
              <a:ext uri="{FF2B5EF4-FFF2-40B4-BE49-F238E27FC236}">
                <a16:creationId xmlns:a16="http://schemas.microsoft.com/office/drawing/2014/main" id="{216655BF-54F8-495B-9726-C5C8CE36A83F}"/>
              </a:ext>
            </a:extLst>
          </p:cNvPr>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84941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s://www.bls.gov/opub/mlr/2015/article/industry-employment-and-output-projections-to-2024.htm"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hyperlink" Target="https://www.theguardian.com/technology/2014/sep/04/coding-school-computing-children-programming" TargetMode="Externa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47736" y="-13407"/>
            <a:ext cx="35276589" cy="2514540"/>
          </a:xfrm>
        </p:spPr>
        <p:txBody>
          <a:bodyPr>
            <a:normAutofit/>
          </a:bodyPr>
          <a:lstStyle/>
          <a:p>
            <a:pPr algn="ctr"/>
            <a:r>
              <a:rPr lang="en-US" sz="7200" b="1" dirty="0">
                <a:solidFill>
                  <a:schemeClr val="bg1"/>
                </a:solidFill>
                <a:latin typeface="Times New Roman" panose="02020603050405020304" pitchFamily="18" charset="0"/>
                <a:cs typeface="Times New Roman" panose="02020603050405020304" pitchFamily="18" charset="0"/>
              </a:rPr>
              <a:t>Increasing Computer Science Training to Support Future Technology Workforce</a:t>
            </a:r>
            <a:r>
              <a:rPr lang="en-US" sz="7200" dirty="0">
                <a:solidFill>
                  <a:schemeClr val="bg1"/>
                </a:solidFill>
                <a:latin typeface="Times New Roman" panose="02020603050405020304" pitchFamily="18" charset="0"/>
                <a:cs typeface="Times New Roman" panose="02020603050405020304" pitchFamily="18" charset="0"/>
              </a:rPr>
              <a:t> </a:t>
            </a:r>
          </a:p>
        </p:txBody>
      </p:sp>
      <p:sp>
        <p:nvSpPr>
          <p:cNvPr id="23" name="Text Placeholder 22"/>
          <p:cNvSpPr>
            <a:spLocks noGrp="1"/>
          </p:cNvSpPr>
          <p:nvPr>
            <p:ph type="body" sz="quarter" idx="36"/>
          </p:nvPr>
        </p:nvSpPr>
        <p:spPr>
          <a:xfrm>
            <a:off x="585987" y="2307082"/>
            <a:ext cx="30751890" cy="2591625"/>
          </a:xfrm>
        </p:spPr>
        <p:txBody>
          <a:bodyPr/>
          <a:lstStyle/>
          <a:p>
            <a:r>
              <a:rPr lang="en-US" sz="6000" dirty="0">
                <a:latin typeface="Times New Roman" panose="02020603050405020304" pitchFamily="18" charset="0"/>
                <a:cs typeface="Times New Roman" panose="02020603050405020304" pitchFamily="18" charset="0"/>
              </a:rPr>
              <a:t>Koran Wright              Arian Williams     </a:t>
            </a:r>
            <a:r>
              <a:rPr lang="en-US" sz="6000" dirty="0" err="1">
                <a:latin typeface="Times New Roman" panose="02020603050405020304" pitchFamily="18" charset="0"/>
                <a:cs typeface="Times New Roman" panose="02020603050405020304" pitchFamily="18" charset="0"/>
              </a:rPr>
              <a:t>Jerrion</a:t>
            </a:r>
            <a:r>
              <a:rPr lang="en-US" sz="6000" dirty="0">
                <a:latin typeface="Times New Roman" panose="02020603050405020304" pitchFamily="18" charset="0"/>
                <a:cs typeface="Times New Roman" panose="02020603050405020304" pitchFamily="18" charset="0"/>
              </a:rPr>
              <a:t> Joy     Robertson </a:t>
            </a:r>
            <a:r>
              <a:rPr lang="en-US" sz="6000" dirty="0" err="1">
                <a:latin typeface="Times New Roman" panose="02020603050405020304" pitchFamily="18" charset="0"/>
                <a:cs typeface="Times New Roman" panose="02020603050405020304" pitchFamily="18" charset="0"/>
              </a:rPr>
              <a:t>Bassy</a:t>
            </a:r>
            <a:r>
              <a:rPr lang="en-US" sz="6000" dirty="0">
                <a:latin typeface="Times New Roman" panose="02020603050405020304" pitchFamily="18" charset="0"/>
                <a:cs typeface="Times New Roman" panose="02020603050405020304" pitchFamily="18" charset="0"/>
              </a:rPr>
              <a:t>       Dr. Cheryl D. Seals</a:t>
            </a:r>
          </a:p>
          <a:p>
            <a:r>
              <a:rPr lang="en-US" sz="6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MVSU                                      </a:t>
            </a:r>
            <a:r>
              <a:rPr lang="en-US" sz="4400" dirty="0" err="1">
                <a:latin typeface="Times New Roman" panose="02020603050405020304" pitchFamily="18" charset="0"/>
                <a:cs typeface="Times New Roman" panose="02020603050405020304" pitchFamily="18" charset="0"/>
              </a:rPr>
              <a:t>MVSU</a:t>
            </a:r>
            <a:r>
              <a:rPr lang="en-US" sz="4400" dirty="0">
                <a:latin typeface="Times New Roman" panose="02020603050405020304" pitchFamily="18" charset="0"/>
                <a:cs typeface="Times New Roman" panose="02020603050405020304" pitchFamily="18" charset="0"/>
              </a:rPr>
              <a:t>                             ASU                              AU                                           </a:t>
            </a:r>
            <a:r>
              <a:rPr lang="en-US" sz="4400" dirty="0" err="1">
                <a:latin typeface="Times New Roman" panose="02020603050405020304" pitchFamily="18" charset="0"/>
                <a:cs typeface="Times New Roman" panose="02020603050405020304" pitchFamily="18" charset="0"/>
              </a:rPr>
              <a:t>AU</a:t>
            </a:r>
            <a:endParaRPr lang="en-US" sz="4400" dirty="0">
              <a:latin typeface="Times New Roman" panose="02020603050405020304" pitchFamily="18" charset="0"/>
              <a:cs typeface="Times New Roman" panose="02020603050405020304" pitchFamily="18" charset="0"/>
            </a:endParaRPr>
          </a:p>
          <a:p>
            <a:endParaRPr lang="en-US" sz="6000" dirty="0">
              <a:solidFill>
                <a:schemeClr val="tx1"/>
              </a:solidFill>
              <a:latin typeface="Times New Roman" panose="02020603050405020304" pitchFamily="18" charset="0"/>
              <a:cs typeface="Times New Roman" panose="02020603050405020304" pitchFamily="18" charset="0"/>
            </a:endParaRPr>
          </a:p>
          <a:p>
            <a:pPr algn="just"/>
            <a:endParaRPr lang="en-US" sz="6000" dirty="0">
              <a:solidFill>
                <a:schemeClr val="tx1"/>
              </a:solidFill>
              <a:latin typeface="Times New Roman" panose="02020603050405020304" pitchFamily="18" charset="0"/>
              <a:cs typeface="Times New Roman" panose="02020603050405020304" pitchFamily="18" charset="0"/>
            </a:endParaRPr>
          </a:p>
          <a:p>
            <a:pPr algn="ctr"/>
            <a:endParaRPr lang="en-US" sz="4800" b="1" dirty="0"/>
          </a:p>
        </p:txBody>
      </p:sp>
      <p:sp>
        <p:nvSpPr>
          <p:cNvPr id="5" name="Text Placeholder 4"/>
          <p:cNvSpPr>
            <a:spLocks noGrp="1"/>
          </p:cNvSpPr>
          <p:nvPr>
            <p:ph type="body" sz="quarter" idx="13"/>
          </p:nvPr>
        </p:nvSpPr>
        <p:spPr>
          <a:xfrm>
            <a:off x="585988" y="5486206"/>
            <a:ext cx="13601613" cy="1219200"/>
          </a:xfrm>
          <a:solidFill>
            <a:schemeClr val="accent1">
              <a:lumMod val="75000"/>
            </a:schemeClr>
          </a:solidFill>
          <a:ln>
            <a:solidFill>
              <a:schemeClr val="accent1">
                <a:lumMod val="75000"/>
              </a:schemeClr>
            </a:solidFill>
          </a:ln>
        </p:spPr>
        <p:txBody>
          <a:bodyPr/>
          <a:lstStyle/>
          <a:p>
            <a:pPr algn="ctr"/>
            <a:r>
              <a:rPr lang="en-US" dirty="0">
                <a:latin typeface="Times New Roman" panose="02020603050405020304" pitchFamily="18" charset="0"/>
                <a:cs typeface="Times New Roman" panose="02020603050405020304" pitchFamily="18" charset="0"/>
              </a:rPr>
              <a:t>abstract</a:t>
            </a:r>
          </a:p>
        </p:txBody>
      </p:sp>
      <p:sp>
        <p:nvSpPr>
          <p:cNvPr id="12" name="Content Placeholder 11"/>
          <p:cNvSpPr>
            <a:spLocks noGrp="1"/>
          </p:cNvSpPr>
          <p:nvPr>
            <p:ph sz="quarter" idx="24"/>
          </p:nvPr>
        </p:nvSpPr>
        <p:spPr>
          <a:xfrm>
            <a:off x="585988" y="17067825"/>
            <a:ext cx="13666926" cy="8448510"/>
          </a:xfrm>
          <a:solidFill>
            <a:schemeClr val="bg1"/>
          </a:solidFill>
          <a:ln>
            <a:solidFill>
              <a:schemeClr val="accent1">
                <a:lumMod val="75000"/>
              </a:schemeClr>
            </a:solidFill>
          </a:ln>
        </p:spPr>
        <p:txBody>
          <a:bodyPr>
            <a:normAutofit fontScale="92500" lnSpcReduction="20000"/>
          </a:bodyPr>
          <a:lstStyle/>
          <a:p>
            <a:pPr marL="0" indent="0" algn="just">
              <a:buNone/>
            </a:pPr>
            <a:r>
              <a:rPr lang="en-US" sz="6000" dirty="0">
                <a:latin typeface="Times New Roman" panose="02020603050405020304" pitchFamily="18" charset="0"/>
                <a:cs typeface="Times New Roman" panose="02020603050405020304" pitchFamily="18" charset="0"/>
              </a:rPr>
              <a:t>Stem is changing the world. There are over one hundred thousand jobs available in the computer science field. Less than fifty thousand students graduate in computer science a year. At this rate more and more computer jobs will be available with not many computer science graduates. Jobs that pay at least eighty thousand dollars a year or more. </a:t>
            </a:r>
          </a:p>
          <a:p>
            <a:pPr marL="0" indent="0" algn="just">
              <a:buNone/>
            </a:pPr>
            <a:r>
              <a:rPr lang="en-US" sz="6000" dirty="0">
                <a:latin typeface="Times New Roman" panose="02020603050405020304" pitchFamily="18" charset="0"/>
                <a:cs typeface="Times New Roman" panose="02020603050405020304" pitchFamily="18" charset="0"/>
              </a:rPr>
              <a:t>Computer Science can also be a major asset to everyday life. Theoretical Computer Science concepts need to be added as requirement for more students.</a:t>
            </a:r>
          </a:p>
        </p:txBody>
      </p:sp>
      <p:sp>
        <p:nvSpPr>
          <p:cNvPr id="7" name="Text Placeholder 6"/>
          <p:cNvSpPr>
            <a:spLocks noGrp="1"/>
          </p:cNvSpPr>
          <p:nvPr>
            <p:ph type="body" sz="quarter" idx="17"/>
          </p:nvPr>
        </p:nvSpPr>
        <p:spPr>
          <a:xfrm>
            <a:off x="585988" y="16120606"/>
            <a:ext cx="13611099" cy="926093"/>
          </a:xfrm>
          <a:solidFill>
            <a:schemeClr val="accent1">
              <a:lumMod val="75000"/>
            </a:schemeClr>
          </a:solidFill>
          <a:ln>
            <a:solidFill>
              <a:schemeClr val="accent1">
                <a:lumMod val="75000"/>
              </a:schemeClr>
            </a:solidFill>
          </a:ln>
        </p:spPr>
        <p:txBody>
          <a:bodyPr/>
          <a:lstStyle/>
          <a:p>
            <a:pPr algn="ctr"/>
            <a:r>
              <a:rPr lang="en-US" dirty="0">
                <a:latin typeface="Times New Roman" panose="02020603050405020304" pitchFamily="18" charset="0"/>
                <a:cs typeface="Times New Roman" panose="02020603050405020304" pitchFamily="18" charset="0"/>
              </a:rPr>
              <a:t>Introduction</a:t>
            </a:r>
          </a:p>
        </p:txBody>
      </p:sp>
      <p:sp>
        <p:nvSpPr>
          <p:cNvPr id="29" name="Content Placeholder 28">
            <a:extLst>
              <a:ext uri="{FF2B5EF4-FFF2-40B4-BE49-F238E27FC236}">
                <a16:creationId xmlns:a16="http://schemas.microsoft.com/office/drawing/2014/main" id="{6226E64D-B811-48AB-9A63-60CF11A2B7E4}"/>
              </a:ext>
            </a:extLst>
          </p:cNvPr>
          <p:cNvSpPr>
            <a:spLocks noGrp="1"/>
          </p:cNvSpPr>
          <p:nvPr>
            <p:ph sz="quarter" idx="25"/>
          </p:nvPr>
        </p:nvSpPr>
        <p:spPr>
          <a:xfrm>
            <a:off x="585987" y="26430795"/>
            <a:ext cx="13666926" cy="6121664"/>
          </a:xfrm>
          <a:solidFill>
            <a:schemeClr val="bg1"/>
          </a:solidFill>
          <a:ln>
            <a:solidFill>
              <a:schemeClr val="accent1">
                <a:lumMod val="75000"/>
              </a:schemeClr>
            </a:solidFill>
          </a:ln>
        </p:spPr>
        <p:txBody>
          <a:bodyPr>
            <a:noAutofit/>
          </a:bodyPr>
          <a:lstStyle/>
          <a:p>
            <a:pPr marL="0" indent="0" algn="just">
              <a:buNone/>
            </a:pPr>
            <a:r>
              <a:rPr lang="en-US" sz="5400" dirty="0">
                <a:latin typeface="Times New Roman" panose="02020603050405020304" pitchFamily="18" charset="0"/>
                <a:cs typeface="Times New Roman" panose="02020603050405020304" pitchFamily="18" charset="0"/>
              </a:rPr>
              <a:t>There was very little AP CS taught in Alabama. To solve this problem, our objective was to create a comprehensive curriculum for the state of Alabama. To achieve this objective we are creating lessons to support this curriculum,  practical teaching examples to educate students on basic programming methodology with the use of Micro bits.</a:t>
            </a:r>
          </a:p>
        </p:txBody>
      </p:sp>
      <p:sp>
        <p:nvSpPr>
          <p:cNvPr id="8" name="Text Placeholder 7"/>
          <p:cNvSpPr>
            <a:spLocks noGrp="1"/>
          </p:cNvSpPr>
          <p:nvPr>
            <p:ph type="body" sz="quarter" idx="19"/>
          </p:nvPr>
        </p:nvSpPr>
        <p:spPr>
          <a:xfrm>
            <a:off x="585988" y="25516335"/>
            <a:ext cx="13666926" cy="914460"/>
          </a:xfrm>
          <a:solidFill>
            <a:schemeClr val="accent1">
              <a:lumMod val="75000"/>
            </a:schemeClr>
          </a:solidFill>
          <a:ln>
            <a:solidFill>
              <a:schemeClr val="accent1">
                <a:lumMod val="75000"/>
              </a:schemeClr>
            </a:solidFill>
          </a:ln>
        </p:spPr>
        <p:txBody>
          <a:bodyPr/>
          <a:lstStyle/>
          <a:p>
            <a:pPr algn="ctr"/>
            <a:r>
              <a:rPr lang="en-US" dirty="0">
                <a:latin typeface="Times New Roman" panose="02020603050405020304" pitchFamily="18" charset="0"/>
                <a:cs typeface="Times New Roman" panose="02020603050405020304" pitchFamily="18" charset="0"/>
              </a:rPr>
              <a:t>Problem</a:t>
            </a:r>
          </a:p>
        </p:txBody>
      </p:sp>
      <p:sp>
        <p:nvSpPr>
          <p:cNvPr id="6" name="Content Placeholder 5">
            <a:extLst>
              <a:ext uri="{FF2B5EF4-FFF2-40B4-BE49-F238E27FC236}">
                <a16:creationId xmlns:a16="http://schemas.microsoft.com/office/drawing/2014/main" id="{EB85FF03-A326-48E0-9C49-B1716325C780}"/>
              </a:ext>
            </a:extLst>
          </p:cNvPr>
          <p:cNvSpPr>
            <a:spLocks noGrp="1"/>
          </p:cNvSpPr>
          <p:nvPr>
            <p:ph sz="quarter" idx="26"/>
          </p:nvPr>
        </p:nvSpPr>
        <p:spPr>
          <a:xfrm>
            <a:off x="15301795" y="18257645"/>
            <a:ext cx="13870075" cy="14449567"/>
          </a:xfrm>
          <a:solidFill>
            <a:schemeClr val="bg1"/>
          </a:solidFill>
          <a:ln>
            <a:solidFill>
              <a:schemeClr val="accent1">
                <a:lumMod val="75000"/>
              </a:schemeClr>
            </a:solidFill>
          </a:ln>
        </p:spPr>
        <p:txBody>
          <a:bodyPr>
            <a:normAutofit/>
          </a:bodyPr>
          <a:lstStyle/>
          <a:p>
            <a:pPr marL="0" indent="0" algn="just" defTabSz="457200">
              <a:lnSpc>
                <a:spcPct val="100000"/>
              </a:lnSpc>
              <a:spcBef>
                <a:spcPts val="0"/>
              </a:spcBef>
              <a:spcAft>
                <a:spcPts val="1450"/>
              </a:spcAft>
              <a:buClr>
                <a:schemeClr val="tx1"/>
              </a:buClr>
              <a:buNone/>
              <a:tabLst>
                <a:tab pos="457200" algn="l"/>
              </a:tabLst>
            </a:pPr>
            <a:r>
              <a:rPr lang="en-US" sz="3200" dirty="0"/>
              <a:t> </a:t>
            </a:r>
            <a:r>
              <a:rPr lang="en-US" sz="3200" b="1" dirty="0">
                <a:latin typeface="Times New Roman" panose="02020603050405020304" pitchFamily="18" charset="0"/>
                <a:cs typeface="Times New Roman" panose="02020603050405020304" pitchFamily="18" charset="0"/>
              </a:rPr>
              <a:t>Methods</a:t>
            </a:r>
          </a:p>
          <a:p>
            <a:pPr algn="just" defTabSz="457200">
              <a:lnSpc>
                <a:spcPct val="100000"/>
              </a:lnSpc>
              <a:spcBef>
                <a:spcPts val="0"/>
              </a:spcBef>
              <a:spcAft>
                <a:spcPts val="1450"/>
              </a:spcAft>
              <a:buClr>
                <a:schemeClr val="tx1"/>
              </a:buClr>
              <a:tabLst>
                <a:tab pos="457200" algn="l"/>
              </a:tabLst>
            </a:pPr>
            <a:r>
              <a:rPr lang="en-US" sz="2400" dirty="0">
                <a:latin typeface="Times New Roman" panose="02020603050405020304" pitchFamily="18" charset="0"/>
                <a:cs typeface="Times New Roman" panose="02020603050405020304" pitchFamily="18" charset="0"/>
              </a:rPr>
              <a:t>Build Computing Curriculum</a:t>
            </a:r>
          </a:p>
          <a:p>
            <a:pPr algn="just" defTabSz="457200">
              <a:lnSpc>
                <a:spcPct val="100000"/>
              </a:lnSpc>
              <a:spcBef>
                <a:spcPts val="0"/>
              </a:spcBef>
              <a:spcAft>
                <a:spcPts val="1450"/>
              </a:spcAft>
              <a:buClr>
                <a:schemeClr val="tx1"/>
              </a:buClr>
              <a:tabLst>
                <a:tab pos="457200" algn="l"/>
              </a:tabLst>
            </a:pPr>
            <a:r>
              <a:rPr lang="en-US" sz="2400" dirty="0">
                <a:latin typeface="Times New Roman" panose="02020603050405020304" pitchFamily="18" charset="0"/>
                <a:cs typeface="Times New Roman" panose="02020603050405020304" pitchFamily="18" charset="0"/>
              </a:rPr>
              <a:t>Create Lessons &amp; Activities to support Curriculum</a:t>
            </a:r>
          </a:p>
          <a:p>
            <a:pPr algn="just" defTabSz="457200">
              <a:lnSpc>
                <a:spcPct val="100000"/>
              </a:lnSpc>
              <a:spcBef>
                <a:spcPts val="0"/>
              </a:spcBef>
              <a:spcAft>
                <a:spcPts val="1450"/>
              </a:spcAft>
              <a:buClr>
                <a:schemeClr val="tx1"/>
              </a:buClr>
              <a:tabLst>
                <a:tab pos="457200" algn="l"/>
              </a:tabLst>
            </a:pPr>
            <a:r>
              <a:rPr lang="en-US" sz="2400" dirty="0">
                <a:latin typeface="Times New Roman" panose="02020603050405020304" pitchFamily="18" charset="0"/>
                <a:cs typeface="Times New Roman" panose="02020603050405020304" pitchFamily="18" charset="0"/>
              </a:rPr>
              <a:t>Evaluate Learning Outcomes</a:t>
            </a:r>
          </a:p>
          <a:p>
            <a:pPr marL="0" indent="0" algn="just" defTabSz="457200">
              <a:lnSpc>
                <a:spcPct val="100000"/>
              </a:lnSpc>
              <a:spcBef>
                <a:spcPts val="0"/>
              </a:spcBef>
              <a:spcAft>
                <a:spcPts val="1450"/>
              </a:spcAft>
              <a:buClr>
                <a:schemeClr val="tx1"/>
              </a:buClr>
              <a:buNone/>
              <a:tabLst>
                <a:tab pos="457200" algn="l"/>
              </a:tabLst>
            </a:pPr>
            <a:r>
              <a:rPr lang="en-US" sz="3200" b="1" dirty="0">
                <a:latin typeface="Times New Roman" panose="02020603050405020304" pitchFamily="18" charset="0"/>
                <a:cs typeface="Times New Roman" panose="02020603050405020304" pitchFamily="18" charset="0"/>
              </a:rPr>
              <a:t>Tools</a:t>
            </a:r>
          </a:p>
          <a:p>
            <a:pPr algn="just" defTabSz="457200">
              <a:lnSpc>
                <a:spcPct val="100000"/>
              </a:lnSpc>
              <a:spcBef>
                <a:spcPts val="0"/>
              </a:spcBef>
              <a:spcAft>
                <a:spcPts val="1450"/>
              </a:spcAft>
              <a:buClr>
                <a:schemeClr val="tx1"/>
              </a:buClr>
              <a:tabLst>
                <a:tab pos="457200" algn="l"/>
              </a:tabLst>
            </a:pPr>
            <a:r>
              <a:rPr lang="en-US" sz="2400" dirty="0">
                <a:latin typeface="Times New Roman" panose="02020603050405020304" pitchFamily="18" charset="0"/>
                <a:cs typeface="Times New Roman" panose="02020603050405020304" pitchFamily="18" charset="0"/>
              </a:rPr>
              <a:t>Computing Lessons</a:t>
            </a:r>
            <a:r>
              <a:rPr lang="en-US" sz="2400">
                <a:latin typeface="Times New Roman" panose="02020603050405020304" pitchFamily="18" charset="0"/>
                <a:cs typeface="Times New Roman" panose="02020603050405020304" pitchFamily="18" charset="0"/>
              </a:rPr>
              <a:t>, Videos &amp; </a:t>
            </a:r>
            <a:r>
              <a:rPr lang="en-US" sz="2400" dirty="0" err="1">
                <a:latin typeface="Times New Roman" panose="02020603050405020304" pitchFamily="18" charset="0"/>
                <a:cs typeface="Times New Roman" panose="02020603050405020304" pitchFamily="18" charset="0"/>
              </a:rPr>
              <a:t>Microbits</a:t>
            </a:r>
            <a:r>
              <a:rPr lang="en-US" sz="2400" dirty="0">
                <a:latin typeface="Times New Roman" panose="02020603050405020304" pitchFamily="18" charset="0"/>
                <a:cs typeface="Times New Roman" panose="02020603050405020304" pitchFamily="18" charset="0"/>
              </a:rPr>
              <a:t> </a:t>
            </a:r>
          </a:p>
          <a:p>
            <a:pPr algn="just" defTabSz="457200">
              <a:lnSpc>
                <a:spcPct val="100000"/>
              </a:lnSpc>
              <a:spcBef>
                <a:spcPts val="0"/>
              </a:spcBef>
              <a:spcAft>
                <a:spcPts val="1450"/>
              </a:spcAft>
              <a:buClr>
                <a:schemeClr val="tx1"/>
              </a:buClr>
              <a:tabLst>
                <a:tab pos="457200" algn="l"/>
              </a:tabLst>
            </a:pPr>
            <a:r>
              <a:rPr lang="en-US" sz="2400" dirty="0">
                <a:latin typeface="Times New Roman" panose="02020603050405020304" pitchFamily="18" charset="0"/>
                <a:cs typeface="Times New Roman" panose="02020603050405020304" pitchFamily="18" charset="0"/>
              </a:rPr>
              <a:t>Makerspace</a:t>
            </a:r>
          </a:p>
          <a:p>
            <a:pPr marL="0" indent="0">
              <a:buNone/>
            </a:pPr>
            <a:endParaRPr lang="en-US" sz="3200" dirty="0"/>
          </a:p>
        </p:txBody>
      </p:sp>
      <p:sp>
        <p:nvSpPr>
          <p:cNvPr id="9" name="Text Placeholder 8"/>
          <p:cNvSpPr>
            <a:spLocks noGrp="1"/>
          </p:cNvSpPr>
          <p:nvPr>
            <p:ph type="body" sz="quarter" idx="21"/>
          </p:nvPr>
        </p:nvSpPr>
        <p:spPr>
          <a:xfrm>
            <a:off x="15301796" y="5517775"/>
            <a:ext cx="13828115" cy="1219200"/>
          </a:xfrm>
          <a:solidFill>
            <a:schemeClr val="accent1">
              <a:lumMod val="75000"/>
            </a:schemeClr>
          </a:solidFill>
          <a:ln>
            <a:solidFill>
              <a:schemeClr val="accent1">
                <a:lumMod val="75000"/>
              </a:schemeClr>
            </a:solidFill>
          </a:ln>
        </p:spPr>
        <p:txBody>
          <a:bodyPr/>
          <a:lstStyle/>
          <a:p>
            <a:pPr algn="ctr"/>
            <a:r>
              <a:rPr lang="en-US" dirty="0">
                <a:latin typeface="Times New Roman" panose="02020603050405020304" pitchFamily="18" charset="0"/>
                <a:cs typeface="Times New Roman" panose="02020603050405020304" pitchFamily="18" charset="0"/>
              </a:rPr>
              <a:t>Statistics</a:t>
            </a:r>
          </a:p>
        </p:txBody>
      </p:sp>
      <p:sp>
        <p:nvSpPr>
          <p:cNvPr id="33" name="Content Placeholder 32">
            <a:extLst>
              <a:ext uri="{FF2B5EF4-FFF2-40B4-BE49-F238E27FC236}">
                <a16:creationId xmlns:a16="http://schemas.microsoft.com/office/drawing/2014/main" id="{AA12C67C-C55F-4751-80FA-B6E2C5F6D1CF}"/>
              </a:ext>
            </a:extLst>
          </p:cNvPr>
          <p:cNvSpPr>
            <a:spLocks noGrp="1"/>
          </p:cNvSpPr>
          <p:nvPr>
            <p:ph sz="quarter" idx="27"/>
          </p:nvPr>
        </p:nvSpPr>
        <p:spPr>
          <a:xfrm>
            <a:off x="29758807" y="6736975"/>
            <a:ext cx="13697965" cy="19154983"/>
          </a:xfrm>
          <a:solidFill>
            <a:schemeClr val="bg1"/>
          </a:solidFill>
          <a:ln>
            <a:solidFill>
              <a:schemeClr val="accent1">
                <a:lumMod val="75000"/>
              </a:schemeClr>
            </a:solidFill>
          </a:ln>
        </p:spPr>
        <p:txBody>
          <a:bodyPr>
            <a:noAutofit/>
          </a:bodyPr>
          <a:lstStyle/>
          <a:p>
            <a:pPr marL="0" indent="0" algn="just" defTabSz="457200">
              <a:lnSpc>
                <a:spcPct val="100000"/>
              </a:lnSpc>
              <a:spcBef>
                <a:spcPts val="0"/>
              </a:spcBef>
              <a:spcAft>
                <a:spcPts val="1450"/>
              </a:spcAft>
              <a:buNone/>
              <a:tabLst>
                <a:tab pos="457200" algn="l"/>
              </a:tabLst>
            </a:pPr>
            <a:r>
              <a:rPr lang="en-US" sz="4100" dirty="0">
                <a:latin typeface="Times New Roman" panose="02020603050405020304" pitchFamily="18" charset="0"/>
                <a:cs typeface="Times New Roman" panose="02020603050405020304" pitchFamily="18" charset="0"/>
              </a:rPr>
              <a:t>We created based off the Auburn 8</a:t>
            </a:r>
            <a:r>
              <a:rPr lang="en-US" sz="4100" baseline="30000" dirty="0">
                <a:latin typeface="Times New Roman" panose="02020603050405020304" pitchFamily="18" charset="0"/>
                <a:cs typeface="Times New Roman" panose="02020603050405020304" pitchFamily="18" charset="0"/>
              </a:rPr>
              <a:t>th</a:t>
            </a:r>
            <a:r>
              <a:rPr lang="en-US" sz="4100" dirty="0">
                <a:latin typeface="Times New Roman" panose="02020603050405020304" pitchFamily="18" charset="0"/>
                <a:cs typeface="Times New Roman" panose="02020603050405020304" pitchFamily="18" charset="0"/>
              </a:rPr>
              <a:t> grade curriculum. Lessons include.</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Introduction to Design Thinking</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Introduction to </a:t>
            </a:r>
            <a:r>
              <a:rPr lang="en-US" sz="4100" dirty="0" err="1">
                <a:latin typeface="Times New Roman" panose="02020603050405020304" pitchFamily="18" charset="0"/>
                <a:cs typeface="Times New Roman" panose="02020603050405020304" pitchFamily="18" charset="0"/>
              </a:rPr>
              <a:t>Micro:Bit</a:t>
            </a:r>
            <a:r>
              <a:rPr lang="en-US" sz="4100" dirty="0">
                <a:latin typeface="Times New Roman" panose="02020603050405020304" pitchFamily="18" charset="0"/>
                <a:cs typeface="Times New Roman" panose="02020603050405020304" pitchFamily="18" charset="0"/>
              </a:rPr>
              <a:t> System</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Introduce algorithms and computation thinking</a:t>
            </a:r>
          </a:p>
          <a:p>
            <a:pPr marL="0" indent="0" algn="just" defTabSz="457200">
              <a:lnSpc>
                <a:spcPct val="100000"/>
              </a:lnSpc>
              <a:spcBef>
                <a:spcPts val="0"/>
              </a:spcBef>
              <a:spcAft>
                <a:spcPts val="1450"/>
              </a:spcAft>
              <a:buClr>
                <a:schemeClr val="tx1"/>
              </a:buClr>
              <a:buNone/>
              <a:tabLst>
                <a:tab pos="457200" algn="l"/>
              </a:tabLst>
            </a:pPr>
            <a:r>
              <a:rPr lang="en-US" sz="4100" dirty="0">
                <a:latin typeface="Times New Roman" panose="02020603050405020304" pitchFamily="18" charset="0"/>
                <a:cs typeface="Times New Roman" panose="02020603050405020304" pitchFamily="18" charset="0"/>
              </a:rPr>
              <a:t>Strengthen their computer science and technology background for jobs in computer science field. Students can become:</a:t>
            </a:r>
          </a:p>
          <a:p>
            <a:pPr marL="0" indent="0" algn="just" defTabSz="457200">
              <a:lnSpc>
                <a:spcPct val="100000"/>
              </a:lnSpc>
              <a:spcBef>
                <a:spcPts val="0"/>
              </a:spcBef>
              <a:spcAft>
                <a:spcPts val="1450"/>
              </a:spcAft>
              <a:buClr>
                <a:schemeClr val="tx1"/>
              </a:buClr>
              <a:buNone/>
              <a:tabLst>
                <a:tab pos="457200" algn="l"/>
              </a:tabLst>
            </a:pPr>
            <a:r>
              <a:rPr lang="en-US" sz="4100" b="1" dirty="0">
                <a:latin typeface="Times New Roman" panose="02020603050405020304" pitchFamily="18" charset="0"/>
                <a:cs typeface="Times New Roman" panose="02020603050405020304" pitchFamily="18" charset="0"/>
              </a:rPr>
              <a:t>Computational Thinker </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Algorithms </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Programming and Development </a:t>
            </a:r>
          </a:p>
          <a:p>
            <a:pPr marL="0" indent="0" algn="just" defTabSz="457200">
              <a:lnSpc>
                <a:spcPct val="100000"/>
              </a:lnSpc>
              <a:spcBef>
                <a:spcPts val="0"/>
              </a:spcBef>
              <a:spcAft>
                <a:spcPts val="1450"/>
              </a:spcAft>
              <a:buClr>
                <a:schemeClr val="tx1"/>
              </a:buClr>
              <a:buNone/>
              <a:tabLst>
                <a:tab pos="457200" algn="l"/>
              </a:tabLst>
            </a:pPr>
            <a:r>
              <a:rPr lang="en-US" sz="4100" b="1" dirty="0">
                <a:latin typeface="Times New Roman" panose="02020603050405020304" pitchFamily="18" charset="0"/>
                <a:cs typeface="Times New Roman" panose="02020603050405020304" pitchFamily="18" charset="0"/>
              </a:rPr>
              <a:t>Citizen of a Digital Culture </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Safety, Privacy, and Security </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Impact of Computing </a:t>
            </a:r>
          </a:p>
          <a:p>
            <a:pPr marL="0" indent="0" algn="just" defTabSz="457200">
              <a:lnSpc>
                <a:spcPct val="100000"/>
              </a:lnSpc>
              <a:spcBef>
                <a:spcPts val="0"/>
              </a:spcBef>
              <a:spcAft>
                <a:spcPts val="1450"/>
              </a:spcAft>
              <a:buClr>
                <a:schemeClr val="tx1"/>
              </a:buClr>
              <a:buNone/>
              <a:tabLst>
                <a:tab pos="457200" algn="l"/>
              </a:tabLst>
            </a:pPr>
            <a:r>
              <a:rPr lang="en-US" sz="4100" b="1" dirty="0">
                <a:latin typeface="Times New Roman" panose="02020603050405020304" pitchFamily="18" charset="0"/>
                <a:cs typeface="Times New Roman" panose="02020603050405020304" pitchFamily="18" charset="0"/>
              </a:rPr>
              <a:t>Global Collaborator </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Creative Communications </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Social Interactions </a:t>
            </a:r>
          </a:p>
          <a:p>
            <a:pPr marL="0" indent="0" algn="just" defTabSz="457200">
              <a:lnSpc>
                <a:spcPct val="100000"/>
              </a:lnSpc>
              <a:spcBef>
                <a:spcPts val="0"/>
              </a:spcBef>
              <a:spcAft>
                <a:spcPts val="1450"/>
              </a:spcAft>
              <a:buClr>
                <a:schemeClr val="tx1"/>
              </a:buClr>
              <a:buNone/>
              <a:tabLst>
                <a:tab pos="457200" algn="l"/>
              </a:tabLst>
            </a:pPr>
            <a:r>
              <a:rPr lang="en-US" sz="4100" b="1" dirty="0">
                <a:latin typeface="Times New Roman" panose="02020603050405020304" pitchFamily="18" charset="0"/>
                <a:cs typeface="Times New Roman" panose="02020603050405020304" pitchFamily="18" charset="0"/>
              </a:rPr>
              <a:t>Computing Analyst</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Modeling and Simulation  </a:t>
            </a:r>
          </a:p>
          <a:p>
            <a:pPr marL="0" indent="0" algn="just" defTabSz="457200">
              <a:lnSpc>
                <a:spcPct val="100000"/>
              </a:lnSpc>
              <a:spcBef>
                <a:spcPts val="0"/>
              </a:spcBef>
              <a:spcAft>
                <a:spcPts val="1450"/>
              </a:spcAft>
              <a:buClr>
                <a:schemeClr val="tx1"/>
              </a:buClr>
              <a:buNone/>
              <a:tabLst>
                <a:tab pos="457200" algn="l"/>
              </a:tabLst>
            </a:pPr>
            <a:r>
              <a:rPr lang="en-US" sz="4100" b="1" dirty="0">
                <a:latin typeface="Times New Roman" panose="02020603050405020304" pitchFamily="18" charset="0"/>
                <a:cs typeface="Times New Roman" panose="02020603050405020304" pitchFamily="18" charset="0"/>
              </a:rPr>
              <a:t>Innovative Designer </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Human/Computer Partnerships </a:t>
            </a:r>
          </a:p>
          <a:p>
            <a:pPr algn="just" defTabSz="457200">
              <a:lnSpc>
                <a:spcPct val="100000"/>
              </a:lnSpc>
              <a:spcBef>
                <a:spcPts val="0"/>
              </a:spcBef>
              <a:spcAft>
                <a:spcPts val="1450"/>
              </a:spcAft>
              <a:buClr>
                <a:schemeClr val="tx1"/>
              </a:buClr>
              <a:buFont typeface="Arial" panose="020B0604020202020204" pitchFamily="34" charset="0"/>
              <a:buChar char="•"/>
              <a:tabLst>
                <a:tab pos="457200" algn="l"/>
              </a:tabLst>
            </a:pPr>
            <a:r>
              <a:rPr lang="en-US" sz="4100" dirty="0">
                <a:latin typeface="Times New Roman" panose="02020603050405020304" pitchFamily="18" charset="0"/>
                <a:cs typeface="Times New Roman" panose="02020603050405020304" pitchFamily="18" charset="0"/>
              </a:rPr>
              <a:t>Design Thinking </a:t>
            </a:r>
          </a:p>
          <a:p>
            <a:pPr marL="0" indent="0" algn="just" defTabSz="457200">
              <a:lnSpc>
                <a:spcPct val="100000"/>
              </a:lnSpc>
              <a:spcBef>
                <a:spcPts val="0"/>
              </a:spcBef>
              <a:spcAft>
                <a:spcPts val="1450"/>
              </a:spcAft>
              <a:buClr>
                <a:schemeClr val="tx1"/>
              </a:buClr>
              <a:buNone/>
              <a:tabLst>
                <a:tab pos="457200" algn="l"/>
              </a:tabLst>
            </a:pPr>
            <a:r>
              <a:rPr lang="en-US" sz="4100" dirty="0">
                <a:latin typeface="Times New Roman" panose="02020603050405020304" pitchFamily="18" charset="0"/>
                <a:cs typeface="Times New Roman" panose="02020603050405020304" pitchFamily="18" charset="0"/>
              </a:rPr>
              <a:t>Implement computer science into the 8</a:t>
            </a:r>
            <a:r>
              <a:rPr lang="en-US" sz="4100" baseline="30000" dirty="0">
                <a:latin typeface="Times New Roman" panose="02020603050405020304" pitchFamily="18" charset="0"/>
                <a:cs typeface="Times New Roman" panose="02020603050405020304" pitchFamily="18" charset="0"/>
              </a:rPr>
              <a:t>th</a:t>
            </a:r>
            <a:r>
              <a:rPr lang="en-US" sz="4100" dirty="0">
                <a:latin typeface="Times New Roman" panose="02020603050405020304" pitchFamily="18" charset="0"/>
                <a:cs typeface="Times New Roman" panose="02020603050405020304" pitchFamily="18" charset="0"/>
              </a:rPr>
              <a:t> grade curriculum to enhance the knowledge of students. Also, to fulfill the promising jobs of computer science.</a:t>
            </a:r>
          </a:p>
        </p:txBody>
      </p:sp>
      <p:sp>
        <p:nvSpPr>
          <p:cNvPr id="11" name="Content Placeholder 10"/>
          <p:cNvSpPr>
            <a:spLocks noGrp="1"/>
          </p:cNvSpPr>
          <p:nvPr>
            <p:ph sz="quarter" idx="23"/>
          </p:nvPr>
        </p:nvSpPr>
        <p:spPr>
          <a:xfrm>
            <a:off x="585988" y="6715749"/>
            <a:ext cx="13601614" cy="9501109"/>
          </a:xfr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buNone/>
            </a:pPr>
            <a:r>
              <a:rPr lang="en-US" sz="3600" dirty="0">
                <a:latin typeface="Times New Roman" panose="02020603050405020304" pitchFamily="18" charset="0"/>
                <a:cs typeface="Times New Roman" panose="02020603050405020304" pitchFamily="18" charset="0"/>
              </a:rPr>
              <a:t>This project stems to replicate the actions of the English who in 2013 made a national change in the curriculum for its student to focus on programming skills to solve the skills gap in the technology industry. The state of Alabama has had its own standards for computer science for K-12 grade completed by the state of Alabama in 2009. It served to evaluate the Alabama Course of Study: Technology Education. With the aid of the International Society for Technology in Education (ISTE) the groups created the standards for students in 2016. Coincide a revised version of the Computer Science Teachers Association (CSTA) with the K‐12 Computer Science Standards completed in 2017-18. Since the state currently only have standards defined but no course curriculum. AUCHIL is currently working alongside the Alabama Alliance for an Inclusive Middle Grades Computer Science Preparation through Makerspaces in the Alabama Black Belt Region. This alliance is composed of 18 other organization and academic institutions located across the state of Alabama. The objective is to create a curriculum for the state of Alabama. This will be completed by using practical teaching styles to educate students on basic programming methodology with the use of Micro bits</a:t>
            </a:r>
            <a:r>
              <a:rPr lang="en-US" sz="3400" dirty="0">
                <a:latin typeface="Times New Roman" panose="02020603050405020304" pitchFamily="18" charset="0"/>
                <a:cs typeface="Times New Roman" panose="02020603050405020304" pitchFamily="18" charset="0"/>
              </a:rPr>
              <a:t>.</a:t>
            </a:r>
          </a:p>
        </p:txBody>
      </p:sp>
      <p:sp>
        <p:nvSpPr>
          <p:cNvPr id="22" name="Content Placeholder 21"/>
          <p:cNvSpPr>
            <a:spLocks noGrp="1"/>
          </p:cNvSpPr>
          <p:nvPr>
            <p:ph sz="quarter" idx="28"/>
          </p:nvPr>
        </p:nvSpPr>
        <p:spPr>
          <a:xfrm>
            <a:off x="29685458" y="26917876"/>
            <a:ext cx="13753172" cy="5644043"/>
          </a:xfrm>
          <a:solidFill>
            <a:schemeClr val="bg1"/>
          </a:solidFill>
          <a:ln>
            <a:solidFill>
              <a:schemeClr val="accent1">
                <a:lumMod val="75000"/>
              </a:schemeClr>
            </a:solidFill>
          </a:ln>
        </p:spPr>
        <p:txBody>
          <a:bodyPr>
            <a:noAutofit/>
          </a:bodyPr>
          <a:lstStyle/>
          <a:p>
            <a:pPr marL="0" indent="0" defTabSz="457200" fontAlgn="base">
              <a:lnSpc>
                <a:spcPct val="120000"/>
              </a:lnSpc>
              <a:spcBef>
                <a:spcPts val="0"/>
              </a:spcBef>
              <a:spcAft>
                <a:spcPts val="1450"/>
              </a:spcAft>
              <a:buClrTx/>
              <a:buNone/>
            </a:pPr>
            <a:r>
              <a:rPr lang="en-US" sz="3000" dirty="0">
                <a:latin typeface="Times New Roman" panose="02020603050405020304" pitchFamily="18" charset="0"/>
                <a:cs typeface="Times New Roman" panose="02020603050405020304" pitchFamily="18" charset="0"/>
              </a:rPr>
              <a:t>1. Dredge, S. (2014, September 04). Coding at school: A parent's guide to England's new computing curriculum. Retrieved from </a:t>
            </a:r>
            <a:r>
              <a:rPr lang="en-US" sz="3000" u="sng" dirty="0">
                <a:latin typeface="Times New Roman" panose="02020603050405020304" pitchFamily="18" charset="0"/>
                <a:cs typeface="Times New Roman" panose="02020603050405020304" pitchFamily="18" charset="0"/>
                <a:hlinkClick r:id="rId2"/>
              </a:rPr>
              <a:t>https://www.theguardian.com/technology/2014/sep/04/coding-school-computing-children-programming</a:t>
            </a:r>
            <a:endParaRPr lang="en-US" sz="3000" dirty="0">
              <a:latin typeface="Times New Roman" panose="02020603050405020304" pitchFamily="18" charset="0"/>
              <a:cs typeface="Times New Roman" panose="02020603050405020304" pitchFamily="18" charset="0"/>
            </a:endParaRPr>
          </a:p>
          <a:p>
            <a:pPr marL="0" indent="0" defTabSz="457200" fontAlgn="base">
              <a:lnSpc>
                <a:spcPct val="120000"/>
              </a:lnSpc>
              <a:spcBef>
                <a:spcPts val="0"/>
              </a:spcBef>
              <a:spcAft>
                <a:spcPts val="1450"/>
              </a:spcAft>
              <a:buClrTx/>
              <a:buNone/>
            </a:pPr>
            <a:r>
              <a:rPr lang="en-US" sz="3000" dirty="0">
                <a:latin typeface="Times New Roman" panose="02020603050405020304" pitchFamily="18" charset="0"/>
                <a:cs typeface="Times New Roman" panose="02020603050405020304" pitchFamily="18" charset="0"/>
              </a:rPr>
              <a:t>2. Bureau of Labor Statistics (2015, December 01). Industry employment and output projections to 2024 : Monthly Labor Review. Retrieved from </a:t>
            </a:r>
            <a:r>
              <a:rPr lang="en-US" sz="3000" u="sng" dirty="0">
                <a:latin typeface="Times New Roman" panose="02020603050405020304" pitchFamily="18" charset="0"/>
                <a:cs typeface="Times New Roman" panose="02020603050405020304" pitchFamily="18" charset="0"/>
                <a:hlinkClick r:id="rId3"/>
              </a:rPr>
              <a:t>https://www.bls.gov/opub/mlr/2015/article/industry-employment-and-output-projections-to-2024.htm</a:t>
            </a:r>
            <a:endParaRPr lang="en-US" sz="3000" dirty="0">
              <a:latin typeface="Times New Roman" panose="02020603050405020304" pitchFamily="18" charset="0"/>
              <a:cs typeface="Times New Roman" panose="02020603050405020304" pitchFamily="18" charset="0"/>
            </a:endParaRPr>
          </a:p>
          <a:p>
            <a:pPr marL="0" indent="0" defTabSz="457200" fontAlgn="base">
              <a:lnSpc>
                <a:spcPct val="120000"/>
              </a:lnSpc>
              <a:spcBef>
                <a:spcPts val="0"/>
              </a:spcBef>
              <a:spcAft>
                <a:spcPts val="1450"/>
              </a:spcAft>
              <a:buClrTx/>
              <a:buNone/>
            </a:pPr>
            <a:r>
              <a:rPr lang="en-US" sz="3000" dirty="0">
                <a:latin typeface="Times New Roman" panose="02020603050405020304" pitchFamily="18" charset="0"/>
                <a:cs typeface="Times New Roman" panose="02020603050405020304" pitchFamily="18" charset="0"/>
              </a:rPr>
              <a:t>3. https://code.org/advocacy/state-facts/AL.pdf</a:t>
            </a:r>
          </a:p>
        </p:txBody>
      </p:sp>
      <p:sp>
        <p:nvSpPr>
          <p:cNvPr id="16" name="Text Placeholder 15"/>
          <p:cNvSpPr>
            <a:spLocks noGrp="1"/>
          </p:cNvSpPr>
          <p:nvPr>
            <p:ph type="body" sz="quarter" idx="29"/>
          </p:nvPr>
        </p:nvSpPr>
        <p:spPr>
          <a:xfrm>
            <a:off x="15301797" y="17046699"/>
            <a:ext cx="13818628" cy="1187632"/>
          </a:xfrm>
          <a:solidFill>
            <a:schemeClr val="accent1">
              <a:lumMod val="75000"/>
            </a:schemeClr>
          </a:solidFill>
          <a:ln>
            <a:solidFill>
              <a:schemeClr val="accent1">
                <a:lumMod val="75000"/>
              </a:schemeClr>
            </a:solidFill>
          </a:ln>
        </p:spPr>
        <p:txBody>
          <a:bodyPr/>
          <a:lstStyle/>
          <a:p>
            <a:pPr algn="ctr"/>
            <a:r>
              <a:rPr lang="en-US" dirty="0">
                <a:latin typeface="Times New Roman" panose="02020603050405020304" pitchFamily="18" charset="0"/>
                <a:cs typeface="Times New Roman" panose="02020603050405020304" pitchFamily="18" charset="0"/>
              </a:rPr>
              <a:t>Methods and Tools</a:t>
            </a:r>
          </a:p>
        </p:txBody>
      </p:sp>
      <p:sp>
        <p:nvSpPr>
          <p:cNvPr id="18" name="Text Placeholder 17"/>
          <p:cNvSpPr>
            <a:spLocks noGrp="1"/>
          </p:cNvSpPr>
          <p:nvPr>
            <p:ph type="body" sz="quarter" idx="31"/>
          </p:nvPr>
        </p:nvSpPr>
        <p:spPr>
          <a:xfrm>
            <a:off x="29749321" y="5486206"/>
            <a:ext cx="13707451" cy="1219200"/>
          </a:xfrm>
          <a:solidFill>
            <a:schemeClr val="accent1">
              <a:lumMod val="75000"/>
            </a:schemeClr>
          </a:solidFill>
          <a:ln>
            <a:solidFill>
              <a:schemeClr val="accent1">
                <a:lumMod val="75000"/>
              </a:schemeClr>
            </a:solidFill>
          </a:ln>
        </p:spPr>
        <p:txBody>
          <a:bodyPr/>
          <a:lstStyle/>
          <a:p>
            <a:pPr algn="ctr"/>
            <a:r>
              <a:rPr lang="en-US" dirty="0">
                <a:latin typeface="Times New Roman" panose="02020603050405020304" pitchFamily="18" charset="0"/>
                <a:cs typeface="Times New Roman" panose="02020603050405020304" pitchFamily="18" charset="0"/>
              </a:rPr>
              <a:t>Implementation</a:t>
            </a:r>
          </a:p>
        </p:txBody>
      </p:sp>
      <p:sp>
        <p:nvSpPr>
          <p:cNvPr id="21" name="Text Placeholder 20"/>
          <p:cNvSpPr>
            <a:spLocks noGrp="1"/>
          </p:cNvSpPr>
          <p:nvPr>
            <p:ph type="body" sz="quarter" idx="34"/>
          </p:nvPr>
        </p:nvSpPr>
        <p:spPr>
          <a:xfrm>
            <a:off x="29758807" y="25923527"/>
            <a:ext cx="13697965" cy="914460"/>
          </a:xfrm>
          <a:solidFill>
            <a:schemeClr val="accent1">
              <a:lumMod val="75000"/>
            </a:schemeClr>
          </a:solidFill>
          <a:ln>
            <a:solidFill>
              <a:schemeClr val="accent1">
                <a:lumMod val="75000"/>
              </a:schemeClr>
            </a:solidFill>
          </a:ln>
        </p:spPr>
        <p:txBody>
          <a:bodyPr/>
          <a:lstStyle/>
          <a:p>
            <a:pPr algn="ctr"/>
            <a:r>
              <a:rPr lang="en-US" dirty="0">
                <a:latin typeface="Times New Roman" panose="02020603050405020304" pitchFamily="18" charset="0"/>
                <a:cs typeface="Times New Roman" panose="02020603050405020304" pitchFamily="18" charset="0"/>
              </a:rPr>
              <a:t>References</a:t>
            </a:r>
          </a:p>
        </p:txBody>
      </p:sp>
      <p:pic>
        <p:nvPicPr>
          <p:cNvPr id="27" name="Picture 26">
            <a:extLst>
              <a:ext uri="{FF2B5EF4-FFF2-40B4-BE49-F238E27FC236}">
                <a16:creationId xmlns:a16="http://schemas.microsoft.com/office/drawing/2014/main" id="{7BBD2BD7-95EA-4A5B-B837-D82698D07591}"/>
              </a:ext>
            </a:extLst>
          </p:cNvPr>
          <p:cNvPicPr>
            <a:picLocks noChangeAspect="1"/>
          </p:cNvPicPr>
          <p:nvPr/>
        </p:nvPicPr>
        <p:blipFill>
          <a:blip r:embed="rId4"/>
          <a:stretch>
            <a:fillRect/>
          </a:stretch>
        </p:blipFill>
        <p:spPr>
          <a:xfrm>
            <a:off x="40697363" y="317294"/>
            <a:ext cx="2901757" cy="2582884"/>
          </a:xfrm>
          <a:prstGeom prst="rect">
            <a:avLst/>
          </a:prstGeom>
          <a:ln>
            <a:noFill/>
          </a:ln>
        </p:spPr>
      </p:pic>
      <p:sp>
        <p:nvSpPr>
          <p:cNvPr id="15" name="TextBox 14">
            <a:extLst>
              <a:ext uri="{FF2B5EF4-FFF2-40B4-BE49-F238E27FC236}">
                <a16:creationId xmlns:a16="http://schemas.microsoft.com/office/drawing/2014/main" id="{61989C67-2EF7-487E-9E88-D3F2DA5CD23B}"/>
              </a:ext>
            </a:extLst>
          </p:cNvPr>
          <p:cNvSpPr txBox="1"/>
          <p:nvPr/>
        </p:nvSpPr>
        <p:spPr>
          <a:xfrm>
            <a:off x="15311282" y="6705406"/>
            <a:ext cx="13809144" cy="10341293"/>
          </a:xfrm>
          <a:prstGeom prst="rect">
            <a:avLst/>
          </a:prstGeom>
          <a:solidFill>
            <a:schemeClr val="bg1"/>
          </a:solidFill>
          <a:ln>
            <a:solidFill>
              <a:schemeClr val="accent1">
                <a:lumMod val="75000"/>
              </a:schemeClr>
            </a:solidFill>
          </a:ln>
        </p:spPr>
        <p:txBody>
          <a:bodyPr wrap="square" rtlCol="0">
            <a:spAutoFit/>
          </a:bodyPr>
          <a:lstStyle/>
          <a:p>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0F86CAB1-FAB6-482E-8C62-9C69575B202B}"/>
              </a:ext>
            </a:extLst>
          </p:cNvPr>
          <p:cNvPicPr>
            <a:picLocks noChangeAspect="1"/>
          </p:cNvPicPr>
          <p:nvPr/>
        </p:nvPicPr>
        <p:blipFill>
          <a:blip r:embed="rId5"/>
          <a:stretch>
            <a:fillRect/>
          </a:stretch>
        </p:blipFill>
        <p:spPr>
          <a:xfrm>
            <a:off x="15385184" y="7021553"/>
            <a:ext cx="6406315" cy="4015475"/>
          </a:xfrm>
          <a:prstGeom prst="rect">
            <a:avLst/>
          </a:prstGeom>
        </p:spPr>
      </p:pic>
      <p:pic>
        <p:nvPicPr>
          <p:cNvPr id="20" name="Picture 19">
            <a:extLst>
              <a:ext uri="{FF2B5EF4-FFF2-40B4-BE49-F238E27FC236}">
                <a16:creationId xmlns:a16="http://schemas.microsoft.com/office/drawing/2014/main" id="{C44671A5-A9CE-47CD-B9C6-D1DA5A0DFFDD}"/>
              </a:ext>
            </a:extLst>
          </p:cNvPr>
          <p:cNvPicPr>
            <a:picLocks noChangeAspect="1"/>
          </p:cNvPicPr>
          <p:nvPr/>
        </p:nvPicPr>
        <p:blipFill>
          <a:blip r:embed="rId6"/>
          <a:stretch>
            <a:fillRect/>
          </a:stretch>
        </p:blipFill>
        <p:spPr>
          <a:xfrm>
            <a:off x="22099702" y="6973054"/>
            <a:ext cx="6965517" cy="4145639"/>
          </a:xfrm>
          <a:prstGeom prst="rect">
            <a:avLst/>
          </a:prstGeom>
        </p:spPr>
      </p:pic>
      <p:pic>
        <p:nvPicPr>
          <p:cNvPr id="25" name="Picture 24">
            <a:extLst>
              <a:ext uri="{FF2B5EF4-FFF2-40B4-BE49-F238E27FC236}">
                <a16:creationId xmlns:a16="http://schemas.microsoft.com/office/drawing/2014/main" id="{225021B7-75BA-477D-BF94-03B3234FF379}"/>
              </a:ext>
            </a:extLst>
          </p:cNvPr>
          <p:cNvPicPr>
            <a:picLocks noChangeAspect="1"/>
          </p:cNvPicPr>
          <p:nvPr/>
        </p:nvPicPr>
        <p:blipFill>
          <a:blip r:embed="rId7"/>
          <a:stretch>
            <a:fillRect/>
          </a:stretch>
        </p:blipFill>
        <p:spPr>
          <a:xfrm>
            <a:off x="15385184" y="11501733"/>
            <a:ext cx="6723531" cy="4957467"/>
          </a:xfrm>
          <a:prstGeom prst="rect">
            <a:avLst/>
          </a:prstGeom>
        </p:spPr>
      </p:pic>
      <p:pic>
        <p:nvPicPr>
          <p:cNvPr id="26" name="Picture 25">
            <a:extLst>
              <a:ext uri="{FF2B5EF4-FFF2-40B4-BE49-F238E27FC236}">
                <a16:creationId xmlns:a16="http://schemas.microsoft.com/office/drawing/2014/main" id="{362B4640-63DB-45A3-9934-E92EFDFEB96B}"/>
              </a:ext>
            </a:extLst>
          </p:cNvPr>
          <p:cNvPicPr>
            <a:picLocks noChangeAspect="1"/>
          </p:cNvPicPr>
          <p:nvPr/>
        </p:nvPicPr>
        <p:blipFill>
          <a:blip r:embed="rId8"/>
          <a:stretch>
            <a:fillRect/>
          </a:stretch>
        </p:blipFill>
        <p:spPr>
          <a:xfrm>
            <a:off x="22627638" y="11926194"/>
            <a:ext cx="6437581" cy="4194412"/>
          </a:xfrm>
          <a:prstGeom prst="rect">
            <a:avLst/>
          </a:prstGeom>
        </p:spPr>
      </p:pic>
      <p:pic>
        <p:nvPicPr>
          <p:cNvPr id="28" name="Picture 27">
            <a:extLst>
              <a:ext uri="{FF2B5EF4-FFF2-40B4-BE49-F238E27FC236}">
                <a16:creationId xmlns:a16="http://schemas.microsoft.com/office/drawing/2014/main" id="{A40FAE3D-20DB-4A7F-B8FF-8A5BEE43763B}"/>
              </a:ext>
            </a:extLst>
          </p:cNvPr>
          <p:cNvPicPr>
            <a:picLocks noChangeAspect="1"/>
          </p:cNvPicPr>
          <p:nvPr/>
        </p:nvPicPr>
        <p:blipFill>
          <a:blip r:embed="rId9"/>
          <a:stretch>
            <a:fillRect/>
          </a:stretch>
        </p:blipFill>
        <p:spPr>
          <a:xfrm>
            <a:off x="35538956" y="2585663"/>
            <a:ext cx="8352244" cy="2584928"/>
          </a:xfrm>
          <a:prstGeom prst="rect">
            <a:avLst/>
          </a:prstGeom>
        </p:spPr>
      </p:pic>
      <p:pic>
        <p:nvPicPr>
          <p:cNvPr id="30" name="Picture 29">
            <a:extLst>
              <a:ext uri="{FF2B5EF4-FFF2-40B4-BE49-F238E27FC236}">
                <a16:creationId xmlns:a16="http://schemas.microsoft.com/office/drawing/2014/main" id="{0AA389E3-C107-4712-B700-B4F3E2924E3B}"/>
              </a:ext>
            </a:extLst>
          </p:cNvPr>
          <p:cNvPicPr>
            <a:picLocks noChangeAspect="1"/>
          </p:cNvPicPr>
          <p:nvPr/>
        </p:nvPicPr>
        <p:blipFill>
          <a:blip r:embed="rId10"/>
          <a:stretch>
            <a:fillRect/>
          </a:stretch>
        </p:blipFill>
        <p:spPr>
          <a:xfrm>
            <a:off x="32416405" y="1277762"/>
            <a:ext cx="2372906" cy="3620945"/>
          </a:xfrm>
          <a:prstGeom prst="rect">
            <a:avLst/>
          </a:prstGeom>
        </p:spPr>
      </p:pic>
      <p:pic>
        <p:nvPicPr>
          <p:cNvPr id="31" name="Picture 30">
            <a:extLst>
              <a:ext uri="{FF2B5EF4-FFF2-40B4-BE49-F238E27FC236}">
                <a16:creationId xmlns:a16="http://schemas.microsoft.com/office/drawing/2014/main" id="{736D2846-0142-4C41-84FA-990E1F016764}"/>
              </a:ext>
            </a:extLst>
          </p:cNvPr>
          <p:cNvPicPr>
            <a:picLocks noChangeAspect="1"/>
          </p:cNvPicPr>
          <p:nvPr/>
        </p:nvPicPr>
        <p:blipFill>
          <a:blip r:embed="rId11"/>
          <a:stretch>
            <a:fillRect/>
          </a:stretch>
        </p:blipFill>
        <p:spPr>
          <a:xfrm>
            <a:off x="15496593" y="27356423"/>
            <a:ext cx="6714518" cy="5151835"/>
          </a:xfrm>
          <a:prstGeom prst="rect">
            <a:avLst/>
          </a:prstGeom>
        </p:spPr>
      </p:pic>
      <p:pic>
        <p:nvPicPr>
          <p:cNvPr id="32" name="Picture 31">
            <a:extLst>
              <a:ext uri="{FF2B5EF4-FFF2-40B4-BE49-F238E27FC236}">
                <a16:creationId xmlns:a16="http://schemas.microsoft.com/office/drawing/2014/main" id="{D7D0E32F-F98B-4959-83F0-7282EF29A1AF}"/>
              </a:ext>
            </a:extLst>
          </p:cNvPr>
          <p:cNvPicPr>
            <a:picLocks noChangeAspect="1"/>
          </p:cNvPicPr>
          <p:nvPr/>
        </p:nvPicPr>
        <p:blipFill>
          <a:blip r:embed="rId12"/>
          <a:stretch>
            <a:fillRect/>
          </a:stretch>
        </p:blipFill>
        <p:spPr>
          <a:xfrm>
            <a:off x="22536121" y="27241929"/>
            <a:ext cx="6529098" cy="5465283"/>
          </a:xfrm>
          <a:prstGeom prst="rect">
            <a:avLst/>
          </a:prstGeom>
        </p:spPr>
      </p:pic>
      <p:pic>
        <p:nvPicPr>
          <p:cNvPr id="34" name="Picture 33">
            <a:extLst>
              <a:ext uri="{FF2B5EF4-FFF2-40B4-BE49-F238E27FC236}">
                <a16:creationId xmlns:a16="http://schemas.microsoft.com/office/drawing/2014/main" id="{98E61D43-7D33-4199-BAAF-07D9E7E424BC}"/>
              </a:ext>
            </a:extLst>
          </p:cNvPr>
          <p:cNvPicPr>
            <a:picLocks noChangeAspect="1"/>
          </p:cNvPicPr>
          <p:nvPr/>
        </p:nvPicPr>
        <p:blipFill>
          <a:blip r:embed="rId13"/>
          <a:stretch>
            <a:fillRect/>
          </a:stretch>
        </p:blipFill>
        <p:spPr>
          <a:xfrm>
            <a:off x="15496593" y="22639363"/>
            <a:ext cx="6844730" cy="4602566"/>
          </a:xfrm>
          <a:prstGeom prst="rect">
            <a:avLst/>
          </a:prstGeom>
        </p:spPr>
      </p:pic>
      <p:pic>
        <p:nvPicPr>
          <p:cNvPr id="2" name="Picture 1">
            <a:extLst>
              <a:ext uri="{FF2B5EF4-FFF2-40B4-BE49-F238E27FC236}">
                <a16:creationId xmlns:a16="http://schemas.microsoft.com/office/drawing/2014/main" id="{D4C211BE-2317-4B55-A692-D3656E660E34}"/>
              </a:ext>
            </a:extLst>
          </p:cNvPr>
          <p:cNvPicPr>
            <a:picLocks noChangeAspect="1"/>
          </p:cNvPicPr>
          <p:nvPr/>
        </p:nvPicPr>
        <p:blipFill>
          <a:blip r:embed="rId14"/>
          <a:stretch>
            <a:fillRect/>
          </a:stretch>
        </p:blipFill>
        <p:spPr>
          <a:xfrm>
            <a:off x="22552665" y="22620699"/>
            <a:ext cx="6407862" cy="4390672"/>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1669414</Value>
      <Value>1669470</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2013-01-21T12:05:00+00:00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ApprovalLog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TP104001550</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875987</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LocMarketGroupTiers2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F945EE-6400-432A-A9B1-179A0A2A37CE}">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AF7E4019-AE58-4CAA-B67D-559F9FEEB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641</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Increasing Computer Science Training to Support Future Technology Workforce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2017-07-14T15:52:10Z</dcterms:created>
  <dcterms:modified xsi:type="dcterms:W3CDTF">2018-07-19T19:17:21Z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